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4" r:id="rId1"/>
  </p:sldMasterIdLst>
  <p:notesMasterIdLst>
    <p:notesMasterId r:id="rId36"/>
  </p:notesMasterIdLst>
  <p:handoutMasterIdLst>
    <p:handoutMasterId r:id="rId37"/>
  </p:handoutMasterIdLst>
  <p:sldIdLst>
    <p:sldId id="259" r:id="rId2"/>
    <p:sldId id="315" r:id="rId3"/>
    <p:sldId id="346" r:id="rId4"/>
    <p:sldId id="345" r:id="rId5"/>
    <p:sldId id="347" r:id="rId6"/>
    <p:sldId id="348" r:id="rId7"/>
    <p:sldId id="349" r:id="rId8"/>
    <p:sldId id="350" r:id="rId9"/>
    <p:sldId id="351" r:id="rId10"/>
    <p:sldId id="352" r:id="rId11"/>
    <p:sldId id="353" r:id="rId12"/>
    <p:sldId id="354" r:id="rId13"/>
    <p:sldId id="357" r:id="rId14"/>
    <p:sldId id="358" r:id="rId15"/>
    <p:sldId id="355" r:id="rId16"/>
    <p:sldId id="356" r:id="rId17"/>
    <p:sldId id="359" r:id="rId18"/>
    <p:sldId id="360" r:id="rId19"/>
    <p:sldId id="361" r:id="rId20"/>
    <p:sldId id="362" r:id="rId21"/>
    <p:sldId id="363" r:id="rId22"/>
    <p:sldId id="364" r:id="rId23"/>
    <p:sldId id="365" r:id="rId24"/>
    <p:sldId id="366" r:id="rId25"/>
    <p:sldId id="367" r:id="rId26"/>
    <p:sldId id="368" r:id="rId27"/>
    <p:sldId id="369" r:id="rId28"/>
    <p:sldId id="370" r:id="rId29"/>
    <p:sldId id="371" r:id="rId30"/>
    <p:sldId id="372" r:id="rId31"/>
    <p:sldId id="373" r:id="rId32"/>
    <p:sldId id="374" r:id="rId33"/>
    <p:sldId id="375" r:id="rId34"/>
    <p:sldId id="341" r:id="rId35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8"/>
    </p:embeddedFont>
    <p:embeddedFont>
      <p:font typeface="Catamaran" panose="020B0604020202020204" charset="0"/>
      <p:regular r:id="rId39"/>
      <p:bold r:id="rId40"/>
    </p:embeddedFont>
    <p:embeddedFont>
      <p:font typeface="Quantico" panose="020B0604020202020204" charset="0"/>
      <p:regular r:id="rId41"/>
      <p:bold r:id="rId42"/>
      <p:italic r:id="rId43"/>
      <p:boldItalic r:id="rId44"/>
    </p:embeddedFont>
    <p:embeddedFont>
      <p:font typeface="Teko" panose="02000000000000000000" pitchFamily="2" charset="0"/>
      <p:regular r:id="rId45"/>
      <p:bold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DDD9D2-42F7-4910-B388-722DB4BA0296}">
  <a:tblStyle styleId="{1EDDD9D2-42F7-4910-B388-722DB4BA02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245" autoAdjust="0"/>
  </p:normalViewPr>
  <p:slideViewPr>
    <p:cSldViewPr snapToGrid="0">
      <p:cViewPr varScale="1">
        <p:scale>
          <a:sx n="92" d="100"/>
          <a:sy n="92" d="100"/>
        </p:scale>
        <p:origin x="544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604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0A4679-58E7-5AF0-EA64-CAB5F765B1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9BCF7B-84F9-CBF8-51A8-5F0C80E76A2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944F2E-8013-44B6-A7E8-DFBD1E0BFC14}" type="datetimeFigureOut">
              <a:rPr lang="fr-FR" smtClean="0"/>
              <a:t>31/07/2023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ED912-3FEB-EA46-9956-43D08FD406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1D6DDE-2CD3-5AB2-CA0A-91EED334F8B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00F2BF-E63F-41B1-AEC9-7E4B0082DA8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0442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95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11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61422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7727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6830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62758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86772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03348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1156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1102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48096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03232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19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73448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7731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90127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06851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19252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55735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63874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0708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1826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77970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8525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77029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4776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8875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6702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670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5125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3507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0134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0975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1101000" y="539500"/>
            <a:ext cx="3852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"/>
          </p:nvPr>
        </p:nvSpPr>
        <p:spPr>
          <a:xfrm>
            <a:off x="1066800" y="1615000"/>
            <a:ext cx="3852000" cy="3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2" hasCustomPrompt="1"/>
          </p:nvPr>
        </p:nvSpPr>
        <p:spPr>
          <a:xfrm>
            <a:off x="4948250" y="1223975"/>
            <a:ext cx="731400" cy="7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3"/>
          </p:nvPr>
        </p:nvSpPr>
        <p:spPr>
          <a:xfrm>
            <a:off x="1066800" y="1225017"/>
            <a:ext cx="38520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200" b="1"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4"/>
          </p:nvPr>
        </p:nvSpPr>
        <p:spPr>
          <a:xfrm>
            <a:off x="1066800" y="2445956"/>
            <a:ext cx="3852000" cy="3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5" hasCustomPrompt="1"/>
          </p:nvPr>
        </p:nvSpPr>
        <p:spPr>
          <a:xfrm>
            <a:off x="4948250" y="2062050"/>
            <a:ext cx="731400" cy="7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6"/>
          </p:nvPr>
        </p:nvSpPr>
        <p:spPr>
          <a:xfrm>
            <a:off x="1066800" y="2053951"/>
            <a:ext cx="38520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200" b="1"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7"/>
          </p:nvPr>
        </p:nvSpPr>
        <p:spPr>
          <a:xfrm>
            <a:off x="1066800" y="3293178"/>
            <a:ext cx="3852000" cy="3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8" hasCustomPrompt="1"/>
          </p:nvPr>
        </p:nvSpPr>
        <p:spPr>
          <a:xfrm>
            <a:off x="4948250" y="2900125"/>
            <a:ext cx="731400" cy="7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9"/>
          </p:nvPr>
        </p:nvSpPr>
        <p:spPr>
          <a:xfrm>
            <a:off x="1066800" y="2902441"/>
            <a:ext cx="38520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200" b="1"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3"/>
          </p:nvPr>
        </p:nvSpPr>
        <p:spPr>
          <a:xfrm>
            <a:off x="1066800" y="4128938"/>
            <a:ext cx="3852000" cy="3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4" hasCustomPrompt="1"/>
          </p:nvPr>
        </p:nvSpPr>
        <p:spPr>
          <a:xfrm>
            <a:off x="4948250" y="3738200"/>
            <a:ext cx="731400" cy="7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5"/>
          </p:nvPr>
        </p:nvSpPr>
        <p:spPr>
          <a:xfrm>
            <a:off x="1066800" y="3738200"/>
            <a:ext cx="38520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200" b="1"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951D77-70B9-8D46-E77C-29A66DED72E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4F09910-6F87-4C14-9138-04D2DA86697A}" type="datetime1">
              <a:rPr lang="fr-FR" smtClean="0"/>
              <a:t>31/07/2023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E9C536-73F6-C945-C4FA-10390E62904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FD8BBF3E-2EF9-CE85-205C-ACACFC837FBA}"/>
              </a:ext>
            </a:extLst>
          </p:cNvPr>
          <p:cNvSpPr txBox="1">
            <a:spLocks/>
          </p:cNvSpPr>
          <p:nvPr userDrawn="1"/>
        </p:nvSpPr>
        <p:spPr>
          <a:xfrm>
            <a:off x="6918393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BF587CF5-DB53-4C84-A24D-ABB1E68D30BC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-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17750" y="539496"/>
            <a:ext cx="770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antico"/>
              <a:buNone/>
              <a:defRPr sz="3200" b="1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●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○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■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●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○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■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●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○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■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5250D-75A0-FBFA-12A8-DC67027F09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87CF5-DB53-4C84-A24D-ABB1E68D30BC}" type="slidenum">
              <a:rPr lang="fr-FR" smtClean="0"/>
              <a:t>‹#›</a:t>
            </a:fld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CE1009-7BA4-47FD-03CF-F403B241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61D7A-9752-4E42-B2FC-412315CF1195}" type="datetime1">
              <a:rPr lang="fr-FR" smtClean="0"/>
              <a:t>31/07/2023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693B1B-B649-8031-ED25-0FFF9295A4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2"/>
          <p:cNvSpPr txBox="1">
            <a:spLocks noGrp="1"/>
          </p:cNvSpPr>
          <p:nvPr>
            <p:ph type="subTitle" idx="3"/>
          </p:nvPr>
        </p:nvSpPr>
        <p:spPr>
          <a:xfrm>
            <a:off x="394855" y="1804555"/>
            <a:ext cx="7387937" cy="25082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800"/>
              <a:t>1) Introduction et présentation du sujet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800"/>
              <a:t>2) Traitement des données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800"/>
              <a:t>3) Analyses et conclusion</a:t>
            </a:r>
            <a:endParaRPr sz="2800"/>
          </a:p>
        </p:txBody>
      </p:sp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343312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Projet n°5 : Segmentez des clients d'un site e-commerce</a:t>
            </a:r>
            <a:endParaRPr lang="fr-FR"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Segmentation RFM (scoring)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0464F833-C22E-BCD5-A07E-37529AA012C2}"/>
              </a:ext>
            </a:extLst>
          </p:cNvPr>
          <p:cNvSpPr txBox="1">
            <a:spLocks/>
          </p:cNvSpPr>
          <p:nvPr/>
        </p:nvSpPr>
        <p:spPr>
          <a:xfrm>
            <a:off x="82441" y="1418231"/>
            <a:ext cx="4682835" cy="299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Méthode des quartiles:</a:t>
            </a: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</a:t>
            </a:r>
          </a:p>
          <a:p>
            <a:pPr marL="133350" indent="0" algn="l"/>
            <a:r>
              <a:rPr lang="fr-FR" sz="16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1/2/3/4 point(s) pour le 1</a:t>
            </a:r>
            <a:r>
              <a:rPr lang="fr-FR" sz="1600" b="0" baseline="30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er</a:t>
            </a:r>
            <a:r>
              <a:rPr lang="fr-FR" sz="16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/2</a:t>
            </a:r>
            <a:r>
              <a:rPr lang="fr-FR" sz="1600" b="0" baseline="30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ème</a:t>
            </a:r>
            <a:r>
              <a:rPr lang="fr-FR" sz="16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/3</a:t>
            </a:r>
            <a:r>
              <a:rPr lang="fr-FR" sz="1600" b="0" baseline="30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ème</a:t>
            </a:r>
            <a:r>
              <a:rPr lang="fr-FR" sz="16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/4</a:t>
            </a:r>
            <a:r>
              <a:rPr lang="fr-FR" sz="1600" b="0" baseline="30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ème</a:t>
            </a:r>
            <a:r>
              <a:rPr lang="fr-FR" sz="16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 quartile</a:t>
            </a:r>
          </a:p>
          <a:p>
            <a:pPr marL="133350" indent="0" algn="l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Exception « frequency »</a:t>
            </a:r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Impossible de créer des quartiles</a:t>
            </a:r>
          </a:p>
          <a:p>
            <a:pPr marL="476250" indent="-342900" algn="l">
              <a:buFontTx/>
              <a:buChar char="-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1 point -&gt; 1 commande</a:t>
            </a:r>
          </a:p>
          <a:p>
            <a:pPr marL="476250" indent="-342900" algn="l">
              <a:buFontTx/>
              <a:buChar char="-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2 points -&gt; 2 commandes</a:t>
            </a:r>
          </a:p>
          <a:p>
            <a:pPr marL="476250" indent="-342900" algn="l">
              <a:buFontTx/>
              <a:buChar char="-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3 points -&gt; 3 commandes</a:t>
            </a:r>
          </a:p>
          <a:p>
            <a:pPr marL="476250" indent="-342900" algn="l">
              <a:buFontTx/>
              <a:buChar char="-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4 points -&gt; 4 commmandes ou plus</a:t>
            </a:r>
          </a:p>
          <a:p>
            <a:pPr marL="133350" indent="0" algn="l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718759D-3E0C-CA86-2FBA-03809D8B6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276" y="1195704"/>
            <a:ext cx="4181293" cy="3258427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4367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Segmentation RFM (RFM Score)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0464F833-C22E-BCD5-A07E-37529AA012C2}"/>
              </a:ext>
            </a:extLst>
          </p:cNvPr>
          <p:cNvSpPr txBox="1">
            <a:spLocks/>
          </p:cNvSpPr>
          <p:nvPr/>
        </p:nvSpPr>
        <p:spPr>
          <a:xfrm>
            <a:off x="2198723" y="4164896"/>
            <a:ext cx="4682835" cy="299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RFM Score = Score total</a:t>
            </a:r>
          </a:p>
          <a:p>
            <a:pPr marL="133350" indent="0" algn="ctr"/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Segmentation de nos clients en quartile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5B10B5B9-CC33-E727-1F69-8083A391C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036" y="1139954"/>
            <a:ext cx="3767374" cy="2935865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7E826ABD-4468-A484-A431-148E30FE3D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1489" y="1132609"/>
            <a:ext cx="3810002" cy="294321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265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Limites de la segmentation RFM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67E2361E-375D-2D03-0B85-53D399088D76}"/>
              </a:ext>
            </a:extLst>
          </p:cNvPr>
          <p:cNvSpPr txBox="1">
            <a:spLocks/>
          </p:cNvSpPr>
          <p:nvPr/>
        </p:nvSpPr>
        <p:spPr>
          <a:xfrm>
            <a:off x="269478" y="1072370"/>
            <a:ext cx="8718658" cy="299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l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700D6323-076B-3DD4-2F2F-07B305B48384}"/>
              </a:ext>
            </a:extLst>
          </p:cNvPr>
          <p:cNvSpPr txBox="1">
            <a:spLocks/>
          </p:cNvSpPr>
          <p:nvPr/>
        </p:nvSpPr>
        <p:spPr>
          <a:xfrm>
            <a:off x="269478" y="1330379"/>
            <a:ext cx="8413515" cy="299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l"/>
            <a:r>
              <a:rPr lang="fr-FR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-    La segmentation est créée uniquement sur 3 features (R F M)</a:t>
            </a:r>
          </a:p>
          <a:p>
            <a:pPr marL="476250" indent="-342900" algn="l">
              <a:buFontTx/>
              <a:buChar char="-"/>
            </a:pPr>
            <a:r>
              <a:rPr lang="fr-FR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Le nombre de segments est arbitraire (ici on a choisi des quartiles)</a:t>
            </a:r>
          </a:p>
          <a:p>
            <a:pPr marL="133350" indent="0" algn="l"/>
            <a:endParaRPr lang="fr-FR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r>
              <a:rPr lang="fr-FR" i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Utilisation d’algorithmes de clustering pour une segmentation plus poussée:</a:t>
            </a:r>
          </a:p>
          <a:p>
            <a:pPr marL="133350" indent="0" algn="ctr"/>
            <a:endParaRPr lang="fr-FR" i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476250" indent="-342900" algn="l">
              <a:buFontTx/>
              <a:buChar char="-"/>
            </a:pPr>
            <a:r>
              <a:rPr lang="fr-FR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Clustering k-means</a:t>
            </a:r>
          </a:p>
          <a:p>
            <a:pPr marL="476250" indent="-342900" algn="l">
              <a:buFontTx/>
              <a:buChar char="-"/>
            </a:pPr>
            <a:r>
              <a:rPr lang="fr-FR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Clustering DBSCAN </a:t>
            </a:r>
          </a:p>
          <a:p>
            <a:pPr marL="476250" indent="-342900" algn="l">
              <a:buFontTx/>
              <a:buChar char="-"/>
            </a:pPr>
            <a:r>
              <a:rPr lang="fr-FR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Clustering de Ward</a:t>
            </a:r>
          </a:p>
          <a:p>
            <a:pPr marL="133350" indent="0" algn="l"/>
            <a:endParaRPr lang="fr-FR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025380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Index de Davies-Bouldin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700D6323-076B-3DD4-2F2F-07B305B48384}"/>
              </a:ext>
            </a:extLst>
          </p:cNvPr>
          <p:cNvSpPr txBox="1">
            <a:spLocks/>
          </p:cNvSpPr>
          <p:nvPr/>
        </p:nvSpPr>
        <p:spPr>
          <a:xfrm>
            <a:off x="4900639" y="1163558"/>
            <a:ext cx="4236432" cy="1408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Score: [</a:t>
            </a: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0, +∞]</a:t>
            </a:r>
          </a:p>
          <a:p>
            <a:pPr marL="133350" indent="0" algn="l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K = Nombre de clusters</a:t>
            </a:r>
          </a:p>
          <a:p>
            <a:pPr marL="133350" indent="0" algn="l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T = Homogénéité des clusters</a:t>
            </a:r>
          </a:p>
          <a:p>
            <a:pPr marL="133350" indent="0" algn="l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 = Séparation des clusters</a:t>
            </a:r>
          </a:p>
          <a:p>
            <a:pPr marL="133350" indent="0" algn="l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Mesure la balance entre l’homogénéité T et la séparation S</a:t>
            </a:r>
          </a:p>
          <a:p>
            <a:pPr marL="133350" indent="0" algn="l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2000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Plus la valeur tend vers 0, meilleure sera la qualité du clustering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009B6282-217C-7FA3-369C-89C6BE68B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37" y="1784656"/>
            <a:ext cx="4591249" cy="208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3541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Silhouette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700D6323-076B-3DD4-2F2F-07B305B48384}"/>
              </a:ext>
            </a:extLst>
          </p:cNvPr>
          <p:cNvSpPr txBox="1">
            <a:spLocks/>
          </p:cNvSpPr>
          <p:nvPr/>
        </p:nvSpPr>
        <p:spPr>
          <a:xfrm>
            <a:off x="4907568" y="1012619"/>
            <a:ext cx="4236432" cy="1408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1900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Score: [-1,</a:t>
            </a:r>
            <a:r>
              <a:rPr lang="fr-FR" sz="19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 1]</a:t>
            </a:r>
          </a:p>
          <a:p>
            <a:pPr marL="133350" indent="0" algn="l"/>
            <a:endParaRPr lang="fr-FR" sz="19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19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a(x) = Distance moyenne entre un point x et les points de son cluster</a:t>
            </a:r>
          </a:p>
          <a:p>
            <a:pPr marL="133350" indent="0" algn="l"/>
            <a:endParaRPr lang="fr-FR" sz="19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19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b(x) = Minimum de la distance moyenne entre un point x et les points d'un cluster auquel il n'appartient pas</a:t>
            </a:r>
          </a:p>
          <a:p>
            <a:pPr marL="133350" indent="0" algn="l"/>
            <a:endParaRPr lang="fr-FR" sz="19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1800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Plus la valeur se rapproche de 1, meilleure sera la qualité du clustering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683A3649-6AE3-FE63-6E3A-A19E2458F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55" y="1671118"/>
            <a:ext cx="4630881" cy="2427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0157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Clustering k-means (définition)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67E2361E-375D-2D03-0B85-53D399088D76}"/>
              </a:ext>
            </a:extLst>
          </p:cNvPr>
          <p:cNvSpPr txBox="1">
            <a:spLocks/>
          </p:cNvSpPr>
          <p:nvPr/>
        </p:nvSpPr>
        <p:spPr>
          <a:xfrm>
            <a:off x="269478" y="1072370"/>
            <a:ext cx="8718658" cy="299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l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700D6323-076B-3DD4-2F2F-07B305B48384}"/>
              </a:ext>
            </a:extLst>
          </p:cNvPr>
          <p:cNvSpPr txBox="1">
            <a:spLocks/>
          </p:cNvSpPr>
          <p:nvPr/>
        </p:nvSpPr>
        <p:spPr>
          <a:xfrm>
            <a:off x="155864" y="1072370"/>
            <a:ext cx="4519000" cy="299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l"/>
            <a:r>
              <a:rPr lang="fr-FR" sz="18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- K points aléatoires utilisés comme centres initiaux des clusters </a:t>
            </a:r>
          </a:p>
          <a:p>
            <a:pPr marL="133350" indent="0" algn="l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18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- Chaque point de l'ensemble des données est assigné au cluster dont le centroïde est le plus proche</a:t>
            </a:r>
          </a:p>
          <a:p>
            <a:pPr marL="133350" indent="0" algn="l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18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- Les nouvelles positions des centroïdes sont calculées en faisant la moyenne des points qui sont dans chaque cluster</a:t>
            </a:r>
          </a:p>
          <a:p>
            <a:pPr marL="133350" indent="0" algn="l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18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- Les étapes 2 et 3 se répètent jusqu'à ce que les centroïdes ne bougent plus</a:t>
            </a:r>
          </a:p>
        </p:txBody>
      </p:sp>
      <p:pic>
        <p:nvPicPr>
          <p:cNvPr id="10242" name="Picture 2" descr="K-means Clustering And Real World Use-Cases.. | by Pritee Dharme . | Medium">
            <a:extLst>
              <a:ext uri="{FF2B5EF4-FFF2-40B4-BE49-F238E27FC236}">
                <a16:creationId xmlns:a16="http://schemas.microsoft.com/office/drawing/2014/main" id="{8B0ABC54-78F7-37EE-0403-E43982573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940" y="1312719"/>
            <a:ext cx="3627806" cy="3082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92688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Clustering k-means (features ACP)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67E2361E-375D-2D03-0B85-53D399088D76}"/>
              </a:ext>
            </a:extLst>
          </p:cNvPr>
          <p:cNvSpPr txBox="1">
            <a:spLocks/>
          </p:cNvSpPr>
          <p:nvPr/>
        </p:nvSpPr>
        <p:spPr>
          <a:xfrm>
            <a:off x="269478" y="1072370"/>
            <a:ext cx="8718658" cy="299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l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700D6323-076B-3DD4-2F2F-07B305B48384}"/>
              </a:ext>
            </a:extLst>
          </p:cNvPr>
          <p:cNvSpPr txBox="1">
            <a:spLocks/>
          </p:cNvSpPr>
          <p:nvPr/>
        </p:nvSpPr>
        <p:spPr>
          <a:xfrm>
            <a:off x="38100" y="1131252"/>
            <a:ext cx="8991600" cy="299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Choix des features? Utilisation de l’ACP (Analyse en Composantes Principales):</a:t>
            </a:r>
          </a:p>
          <a:p>
            <a:pPr marL="342900" indent="-342900" algn="l">
              <a:buFontTx/>
              <a:buChar char="-"/>
            </a:pPr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342900" indent="-342900" algn="l">
              <a:buFontTx/>
              <a:buChar char="-"/>
            </a:pPr>
            <a:r>
              <a:rPr lang="fr-FR" sz="200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Composantes principales: </a:t>
            </a:r>
            <a:r>
              <a:rPr lang="fr-FR" sz="2000" b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Combinaisons linéaires des colonnes initiales afin de saisir la plus grande part de la variance (dispersion des valeurs)</a:t>
            </a:r>
          </a:p>
          <a:p>
            <a:pPr marL="342900" indent="-342900" algn="l">
              <a:buFontTx/>
              <a:buChar char="-"/>
            </a:pPr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342900" indent="-342900" algn="l">
              <a:buFontTx/>
              <a:buChar char="-"/>
            </a:pPr>
            <a:r>
              <a:rPr lang="fr-FR" sz="2000" b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La première composante principale est celle qui capture le plus de variance, </a:t>
            </a:r>
          </a:p>
          <a:p>
            <a:pPr marL="0" indent="0" algn="l"/>
            <a:r>
              <a:rPr lang="fr-FR" sz="2000" b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      la seconde est celle qui capture la plus grande part de la variance restante, et </a:t>
            </a:r>
          </a:p>
          <a:p>
            <a:pPr marL="0" indent="0" algn="l"/>
            <a:r>
              <a:rPr lang="fr-FR" sz="2000" b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      ainsi de suite pour les composantes suivantes</a:t>
            </a:r>
          </a:p>
          <a:p>
            <a:pPr marL="0" indent="0" algn="l"/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0" indent="0" algn="l"/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0" indent="0" algn="ctr"/>
            <a:r>
              <a:rPr lang="fr-FR" sz="1900" i="1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Ici 9 composantes principales sont nécessaires pour expliquer plus de 90% de la variance</a:t>
            </a:r>
          </a:p>
          <a:p>
            <a:pPr marL="342900" indent="-342900">
              <a:buFontTx/>
              <a:buChar char="-"/>
            </a:pPr>
            <a:endParaRPr lang="fr-FR" sz="200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l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719042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Clustering k-means (features ACP)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700D6323-076B-3DD4-2F2F-07B305B48384}"/>
              </a:ext>
            </a:extLst>
          </p:cNvPr>
          <p:cNvSpPr txBox="1">
            <a:spLocks/>
          </p:cNvSpPr>
          <p:nvPr/>
        </p:nvSpPr>
        <p:spPr>
          <a:xfrm>
            <a:off x="855518" y="4270662"/>
            <a:ext cx="7568044" cy="1077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K = 3</a:t>
            </a:r>
          </a:p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Silhouette = 0,57 / Davies-Bouldin = 0,53</a:t>
            </a:r>
          </a:p>
          <a:p>
            <a:pPr marL="342900" indent="-342900" algn="l">
              <a:buFontTx/>
              <a:buChar char="-"/>
            </a:pPr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342900" indent="-342900" algn="l">
              <a:buFontTx/>
              <a:buChar char="-"/>
            </a:pPr>
            <a:r>
              <a:rPr lang="fr-FR" sz="200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Composantes principales: </a:t>
            </a:r>
            <a:r>
              <a:rPr lang="fr-FR" sz="2000" b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Combinaisons linéaires des colonnes initiales afin de saisir la plus grande part de la variance (dispersion des valeurs) possible </a:t>
            </a:r>
          </a:p>
          <a:p>
            <a:pPr marL="342900" indent="-342900" algn="l">
              <a:buFontTx/>
              <a:buChar char="-"/>
            </a:pPr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342900" indent="-342900" algn="l">
              <a:buFontTx/>
              <a:buChar char="-"/>
            </a:pPr>
            <a:r>
              <a:rPr lang="fr-FR" sz="2000" b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La première composante principale est celle qui capture le plus de variance, </a:t>
            </a:r>
          </a:p>
          <a:p>
            <a:pPr marL="0" indent="0" algn="l"/>
            <a:r>
              <a:rPr lang="fr-FR" sz="2000" b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      la seconde est celle qui capture la plus grande part de la variance restante, et </a:t>
            </a:r>
          </a:p>
          <a:p>
            <a:pPr marL="0" indent="0" algn="l"/>
            <a:r>
              <a:rPr lang="fr-FR" sz="2000" b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      ainsi de suite pour les composantes suivantes</a:t>
            </a:r>
          </a:p>
          <a:p>
            <a:pPr marL="0" indent="0" algn="l"/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0" indent="0" algn="l"/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0" indent="0" algn="ctr"/>
            <a:r>
              <a:rPr lang="fr-FR" sz="1900" i="1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Ici 9 composantes principales sont nécessaires pour expliquer 90+% de la variance</a:t>
            </a:r>
          </a:p>
          <a:p>
            <a:pPr marL="342900" indent="-342900">
              <a:buFontTx/>
              <a:buChar char="-"/>
            </a:pPr>
            <a:endParaRPr lang="fr-FR" sz="200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l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5364" name="Picture 4">
            <a:extLst>
              <a:ext uri="{FF2B5EF4-FFF2-40B4-BE49-F238E27FC236}">
                <a16:creationId xmlns:a16="http://schemas.microsoft.com/office/drawing/2014/main" id="{B0235640-04C8-C3E9-3588-A9075B88A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812" y="1013488"/>
            <a:ext cx="6562517" cy="3141121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675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Clustering k-means (Comparaison des features)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700D6323-076B-3DD4-2F2F-07B305B48384}"/>
              </a:ext>
            </a:extLst>
          </p:cNvPr>
          <p:cNvSpPr txBox="1">
            <a:spLocks/>
          </p:cNvSpPr>
          <p:nvPr/>
        </p:nvSpPr>
        <p:spPr>
          <a:xfrm>
            <a:off x="893618" y="3265965"/>
            <a:ext cx="7568044" cy="1077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K-means: feature rfm + review score est à privilégier:</a:t>
            </a: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476250" indent="-342900" algn="l">
              <a:buFontTx/>
              <a:buChar char="-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Meilleure Silhouette</a:t>
            </a:r>
          </a:p>
          <a:p>
            <a:pPr marL="419100" indent="-285750" algn="l">
              <a:buFontTx/>
              <a:buChar char="-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K = (2, 3) est beaucoup plus représenté que K = 9</a:t>
            </a:r>
          </a:p>
          <a:p>
            <a:pPr marL="419100" indent="-285750" algn="l">
              <a:buFontTx/>
              <a:buChar char="-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Cahier des charges: Comportement + Satisfaction du client</a:t>
            </a:r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035CA93E-57DD-1236-3089-EFCFFD10F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809" y="1160481"/>
            <a:ext cx="7543800" cy="1918692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5566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Création de samples pour DBSCAN et Ward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700D6323-076B-3DD4-2F2F-07B305B48384}"/>
              </a:ext>
            </a:extLst>
          </p:cNvPr>
          <p:cNvSpPr txBox="1">
            <a:spLocks/>
          </p:cNvSpPr>
          <p:nvPr/>
        </p:nvSpPr>
        <p:spPr>
          <a:xfrm>
            <a:off x="197425" y="1297529"/>
            <a:ext cx="8735291" cy="1077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DBSCAN et Ward demandent trop de RAM pour tout le dataset (&gt; 56gb)</a:t>
            </a: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476250" indent="-342900" algn="l">
              <a:buFontTx/>
              <a:buChar char="-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Clustering sur un sample du dataset (20%)</a:t>
            </a:r>
          </a:p>
          <a:p>
            <a:pPr marL="419100" indent="-285750" algn="l">
              <a:buFontTx/>
              <a:buChar char="-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Différence relative Moyenne/Médiane/Écart-Type &lt; 5%</a:t>
            </a:r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2E58C7E4-1F5D-6425-B545-E8132D667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218" y="3041943"/>
            <a:ext cx="6729845" cy="1719849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2527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1) Introduction et présentation du sujet</a:t>
            </a: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BACC42A6-C4A3-E28A-3D08-10445F7A8637}"/>
              </a:ext>
            </a:extLst>
          </p:cNvPr>
          <p:cNvSpPr txBox="1">
            <a:spLocks/>
          </p:cNvSpPr>
          <p:nvPr/>
        </p:nvSpPr>
        <p:spPr>
          <a:xfrm>
            <a:off x="138545" y="1305789"/>
            <a:ext cx="9071265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Olist: </a:t>
            </a:r>
            <a:r>
              <a:rPr lang="fr-FR" sz="25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Entreprise brésilienne aidant les commerçants à vendre leurs produits sur diverses marketplaces en ligne (Amazon, Ebay, etc.)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5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Objectif 1: </a:t>
            </a:r>
            <a:r>
              <a:rPr lang="fr-FR" sz="25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Segmentation de qualité des clients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5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5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Objectif 2:</a:t>
            </a:r>
            <a:r>
              <a:rPr lang="en-US" sz="25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</a:t>
            </a:r>
            <a:r>
              <a:rPr lang="fr-FR" sz="25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Proposition d’un contrat de maintenance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5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5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Base de données: </a:t>
            </a:r>
            <a:r>
              <a:rPr lang="fr-FR" sz="25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9 fichiers CSV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5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5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5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5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5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Contexte</a:t>
            </a:r>
            <a:endParaRPr lang="en-US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900445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Clustering DBSCAN (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Density-Based Spatial Clustering of Applications with Noise</a:t>
            </a: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) 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700D6323-076B-3DD4-2F2F-07B305B48384}"/>
              </a:ext>
            </a:extLst>
          </p:cNvPr>
          <p:cNvSpPr txBox="1">
            <a:spLocks/>
          </p:cNvSpPr>
          <p:nvPr/>
        </p:nvSpPr>
        <p:spPr>
          <a:xfrm>
            <a:off x="4939144" y="1598865"/>
            <a:ext cx="3972789" cy="1077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Deux hyperparamètres:</a:t>
            </a: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epsilon: </a:t>
            </a:r>
            <a:r>
              <a:rPr lang="fr-FR" sz="1600" b="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Distance maximale entre les points pour être considérés voisins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fr-FR" sz="1600" b="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min_samples: </a:t>
            </a:r>
            <a:r>
              <a:rPr lang="fr-FR" sz="1600" b="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Nombre minimal de points pour former un cluster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fr-FR" sz="1600" b="0">
              <a:solidFill>
                <a:srgbClr val="FFFFFF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r>
              <a:rPr lang="fr-FR" sz="1600" b="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Les points ne satisfaisant pas ces conditions sont considérés comme étant du </a:t>
            </a:r>
            <a:r>
              <a:rPr lang="fr-FR" sz="16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bruit (noise)</a:t>
            </a: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5E3A1F91-CD61-0DF3-ABC8-0D751DF65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842" y="1663928"/>
            <a:ext cx="4665516" cy="2824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6878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Clustering DBSCAN (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feature rfm + review score</a:t>
            </a: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) 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3662E678-7AE3-183D-F50E-FB808A307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54" y="988955"/>
            <a:ext cx="7748155" cy="3007791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425C044B-0A59-1B17-05CB-7F14FFB9B39C}"/>
              </a:ext>
            </a:extLst>
          </p:cNvPr>
          <p:cNvSpPr txBox="1">
            <a:spLocks/>
          </p:cNvSpPr>
          <p:nvPr/>
        </p:nvSpPr>
        <p:spPr>
          <a:xfrm>
            <a:off x="787978" y="4211780"/>
            <a:ext cx="7568044" cy="765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K = 3 / Epsilon = 2,31 / MinPts = 6</a:t>
            </a:r>
          </a:p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Silhouette = 0,66 / Davies-Bouldin = 1,07 / Noise = 0,08%</a:t>
            </a:r>
          </a:p>
          <a:p>
            <a:pPr marL="342900" indent="-342900" algn="l">
              <a:buFontTx/>
              <a:buChar char="-"/>
            </a:pPr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l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1096203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Clustering de Ward (définition)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0A6CFD23-F8BC-DFB0-0AC1-39793D4DEDF3}"/>
              </a:ext>
            </a:extLst>
          </p:cNvPr>
          <p:cNvSpPr txBox="1">
            <a:spLocks/>
          </p:cNvSpPr>
          <p:nvPr/>
        </p:nvSpPr>
        <p:spPr>
          <a:xfrm>
            <a:off x="-6929" y="1368544"/>
            <a:ext cx="3920836" cy="299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476250" indent="-342900" algn="l">
              <a:buFontTx/>
              <a:buChar char="-"/>
            </a:pPr>
            <a:r>
              <a:rPr lang="fr-FR" sz="18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Initialisation: </a:t>
            </a:r>
            <a:r>
              <a:rPr lang="fr-FR" sz="18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Chaque point est considéré comme un cluster individuel</a:t>
            </a:r>
          </a:p>
          <a:p>
            <a:pPr marL="476250" indent="-342900" algn="l">
              <a:buFontTx/>
              <a:buChar char="-"/>
            </a:pPr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476250" indent="-342900" algn="l">
              <a:buFontTx/>
              <a:buChar char="-"/>
            </a:pPr>
            <a:r>
              <a:rPr lang="fr-FR" sz="18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Fusion de clusters: </a:t>
            </a:r>
            <a:r>
              <a:rPr lang="fr-FR" sz="18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Elle s’effectue de telle sorte à ce qu’on minimise l’augmentation de la variance intra-cluster</a:t>
            </a:r>
          </a:p>
          <a:p>
            <a:pPr marL="476250" indent="-342900" algn="l">
              <a:buFontTx/>
              <a:buChar char="-"/>
            </a:pPr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476250" indent="-342900" algn="l">
              <a:buFontTx/>
              <a:buChar char="-"/>
            </a:pPr>
            <a:r>
              <a:rPr lang="fr-FR" sz="18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Distance euclidienne: </a:t>
            </a:r>
            <a:r>
              <a:rPr lang="fr-FR" sz="18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Toujours utilisée dans le clustering de Ward</a:t>
            </a:r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3D90F00E-27D7-F68B-B29F-8F15FBC0B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566" y="1548643"/>
            <a:ext cx="4968959" cy="275922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2905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Clustering de Ward (résultats)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299C308E-7954-BAC2-8D48-66EF1DFED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890" y="983673"/>
            <a:ext cx="7019434" cy="3330575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7C658FFD-C7FB-88EC-1F9C-DC37DD57C687}"/>
              </a:ext>
            </a:extLst>
          </p:cNvPr>
          <p:cNvSpPr txBox="1">
            <a:spLocks/>
          </p:cNvSpPr>
          <p:nvPr/>
        </p:nvSpPr>
        <p:spPr>
          <a:xfrm>
            <a:off x="739487" y="4326660"/>
            <a:ext cx="7568044" cy="765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K = 2</a:t>
            </a:r>
          </a:p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Silhouette = 0,68 / Davies-Bouldin = 0,55</a:t>
            </a:r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l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55917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Comparaison des algorithmes de clustering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7C658FFD-C7FB-88EC-1F9C-DC37DD57C687}"/>
              </a:ext>
            </a:extLst>
          </p:cNvPr>
          <p:cNvSpPr txBox="1">
            <a:spLocks/>
          </p:cNvSpPr>
          <p:nvPr/>
        </p:nvSpPr>
        <p:spPr>
          <a:xfrm>
            <a:off x="751610" y="3427394"/>
            <a:ext cx="7568044" cy="765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k-means et Ward sont assez similaires:</a:t>
            </a:r>
          </a:p>
          <a:p>
            <a:pPr marL="133350" indent="0" algn="ctr"/>
            <a:endParaRPr lang="fr-FR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k-means sera privilégié (seul algorithme permettant le clustering sur tout le dataset)</a:t>
            </a:r>
            <a:endParaRPr lang="fr-FR" sz="2000" b="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l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CFBBBA9F-993B-5718-3214-1AB595930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854" y="1306023"/>
            <a:ext cx="7592291" cy="17544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74741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Analyse des clusters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7DF0DBBA-7138-C2F7-73F4-AB25EA3FC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10" y="942212"/>
            <a:ext cx="5895108" cy="1947637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96CE7337-5F68-BF40-9447-3BB90E813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10" y="3026612"/>
            <a:ext cx="5895108" cy="197834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466F48EC-FB89-3E0F-4D1A-5CD13DAE99F6}"/>
              </a:ext>
            </a:extLst>
          </p:cNvPr>
          <p:cNvSpPr txBox="1">
            <a:spLocks/>
          </p:cNvSpPr>
          <p:nvPr/>
        </p:nvSpPr>
        <p:spPr>
          <a:xfrm>
            <a:off x="6189518" y="1029106"/>
            <a:ext cx="2795155" cy="3802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18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Clients du cluster 0:</a:t>
            </a:r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476250" indent="-342900" algn="l">
              <a:buFontTx/>
              <a:buChar char="-"/>
            </a:pPr>
            <a:r>
              <a:rPr lang="fr-FR" sz="18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Dépensent le moins d’argent</a:t>
            </a:r>
          </a:p>
          <a:p>
            <a:pPr marL="476250" indent="-342900" algn="l">
              <a:buFontTx/>
              <a:buChar char="-"/>
            </a:pPr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476250" indent="-342900" algn="l">
              <a:buFontTx/>
              <a:buChar char="-"/>
            </a:pPr>
            <a:r>
              <a:rPr lang="fr-FR" sz="18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Représentent 99,997% des clients ayant effectué une seule commande</a:t>
            </a:r>
          </a:p>
          <a:p>
            <a:pPr marL="476250" indent="-342900" algn="l">
              <a:buFontTx/>
              <a:buChar char="-"/>
            </a:pPr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r>
              <a:rPr lang="fr-FR" sz="18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Clustering = Simple filtrage des clients ayant effectué 1 commande</a:t>
            </a:r>
            <a:endParaRPr lang="fr-FR" sz="1800">
              <a:solidFill>
                <a:schemeClr val="bg1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l"/>
            <a:endParaRPr lang="fr-FR" sz="18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825524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Nouveau clustering sur les clients ayant effectué 2 commandes ou plus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466F48EC-FB89-3E0F-4D1A-5CD13DAE99F6}"/>
              </a:ext>
            </a:extLst>
          </p:cNvPr>
          <p:cNvSpPr txBox="1">
            <a:spLocks/>
          </p:cNvSpPr>
          <p:nvPr/>
        </p:nvSpPr>
        <p:spPr>
          <a:xfrm>
            <a:off x="185568" y="3678383"/>
            <a:ext cx="8624455" cy="1520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7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Features: rfm + review_score </a:t>
            </a:r>
          </a:p>
          <a:p>
            <a:pPr marL="133350" indent="0" algn="ctr"/>
            <a:r>
              <a:rPr lang="fr-FR" sz="27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L’algorithme k-means est clairement à privilégier</a:t>
            </a:r>
          </a:p>
          <a:p>
            <a:pPr marL="133350" indent="0" algn="l"/>
            <a:endParaRPr lang="fr-FR" sz="27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520E711A-FAA4-D43F-BAD9-40ADF6705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683" y="1430953"/>
            <a:ext cx="8406775" cy="1887146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781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Analyse des clusters (monetary_value)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466F48EC-FB89-3E0F-4D1A-5CD13DAE99F6}"/>
              </a:ext>
            </a:extLst>
          </p:cNvPr>
          <p:cNvSpPr txBox="1">
            <a:spLocks/>
          </p:cNvSpPr>
          <p:nvPr/>
        </p:nvSpPr>
        <p:spPr>
          <a:xfrm>
            <a:off x="184460" y="4003965"/>
            <a:ext cx="8624455" cy="1520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4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 0 et 2 : </a:t>
            </a: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Ont tendance à acheter pour ~200$</a:t>
            </a:r>
          </a:p>
          <a:p>
            <a:pPr marL="133350" indent="0" algn="ctr"/>
            <a:r>
              <a:rPr lang="fr-FR" sz="24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 1 : </a:t>
            </a: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N’ont pas de préférences particulières</a:t>
            </a:r>
          </a:p>
          <a:p>
            <a:pPr marL="133350" indent="0" algn="ctr"/>
            <a:endParaRPr lang="fr-FR" sz="24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27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id="{A30FB7D9-CEBA-2D73-91C4-DD8F60C29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460" y="939052"/>
            <a:ext cx="8775079" cy="288237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64872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Analyse des clusters (frequency)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466F48EC-FB89-3E0F-4D1A-5CD13DAE99F6}"/>
              </a:ext>
            </a:extLst>
          </p:cNvPr>
          <p:cNvSpPr txBox="1">
            <a:spLocks/>
          </p:cNvSpPr>
          <p:nvPr/>
        </p:nvSpPr>
        <p:spPr>
          <a:xfrm>
            <a:off x="189032" y="4191001"/>
            <a:ext cx="8624455" cy="1520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4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 0 et 2 : </a:t>
            </a: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Ont tendance à effectuer 2 achats</a:t>
            </a:r>
          </a:p>
          <a:p>
            <a:pPr marL="133350" indent="0" algn="ctr"/>
            <a:r>
              <a:rPr lang="fr-FR" sz="24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 1 : </a:t>
            </a: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Ont tendance à effectuer 3 achats</a:t>
            </a:r>
          </a:p>
          <a:p>
            <a:pPr marL="133350" indent="0" algn="ctr"/>
            <a:endParaRPr lang="fr-FR" sz="24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27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6628" name="Picture 4">
            <a:extLst>
              <a:ext uri="{FF2B5EF4-FFF2-40B4-BE49-F238E27FC236}">
                <a16:creationId xmlns:a16="http://schemas.microsoft.com/office/drawing/2014/main" id="{D4E65F79-0639-C564-B102-5EE400906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45" y="939052"/>
            <a:ext cx="8700852" cy="2906327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32972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Analyse des clusters (recency)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466F48EC-FB89-3E0F-4D1A-5CD13DAE99F6}"/>
              </a:ext>
            </a:extLst>
          </p:cNvPr>
          <p:cNvSpPr txBox="1">
            <a:spLocks/>
          </p:cNvSpPr>
          <p:nvPr/>
        </p:nvSpPr>
        <p:spPr>
          <a:xfrm>
            <a:off x="230204" y="4010892"/>
            <a:ext cx="8624455" cy="1520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4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 0 et 1 : </a:t>
            </a: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Récence moyenne ~125 jours</a:t>
            </a:r>
          </a:p>
          <a:p>
            <a:pPr marL="133350" indent="0" algn="ctr"/>
            <a:r>
              <a:rPr lang="fr-FR" sz="24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 2 : </a:t>
            </a: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Clients plus «vieux» (~200 jours)</a:t>
            </a:r>
          </a:p>
          <a:p>
            <a:pPr marL="133350" indent="0" algn="ctr"/>
            <a:endParaRPr lang="fr-FR" sz="24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27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7650" name="Picture 2">
            <a:extLst>
              <a:ext uri="{FF2B5EF4-FFF2-40B4-BE49-F238E27FC236}">
                <a16:creationId xmlns:a16="http://schemas.microsoft.com/office/drawing/2014/main" id="{FD112561-4050-A8D4-C75F-6AE5113E5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483" y="965238"/>
            <a:ext cx="8579176" cy="2835895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6180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1) Introduction et présentation du sujet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Dataset</a:t>
            </a:r>
            <a:endParaRPr lang="en-US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FB0769AE-E486-B79F-EE12-8FA53DF0EB60}"/>
              </a:ext>
            </a:extLst>
          </p:cNvPr>
          <p:cNvSpPr txBox="1">
            <a:spLocks/>
          </p:cNvSpPr>
          <p:nvPr/>
        </p:nvSpPr>
        <p:spPr>
          <a:xfrm>
            <a:off x="333699" y="4460652"/>
            <a:ext cx="8476601" cy="612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8 fichiers CSV fusionnés en un dataframe (</a:t>
            </a:r>
            <a:r>
              <a:rPr lang="fr-FR" sz="25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C(40) </a:t>
            </a:r>
            <a:r>
              <a:rPr lang="fr-FR" sz="250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+</a:t>
            </a:r>
            <a:r>
              <a:rPr lang="fr-FR" sz="25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 </a:t>
            </a:r>
            <a:r>
              <a:rPr lang="fr-FR" sz="2500" i="0">
                <a:solidFill>
                  <a:srgbClr val="92D050"/>
                </a:solidFill>
                <a:effectLst/>
                <a:latin typeface="Catamaran" panose="020B0604020202020204" charset="0"/>
                <a:cs typeface="Catamaran" panose="020B0604020202020204" charset="0"/>
                <a:sym typeface="Catamaran"/>
              </a:rPr>
              <a:t>L</a:t>
            </a:r>
            <a:r>
              <a:rPr lang="fr-FR" sz="2500">
                <a:solidFill>
                  <a:srgbClr val="92D05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(115609)</a:t>
            </a:r>
            <a:r>
              <a:rPr lang="fr-FR" sz="250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)</a:t>
            </a:r>
            <a:r>
              <a:rPr lang="fr-FR" sz="2500">
                <a:solidFill>
                  <a:srgbClr val="92D05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 </a:t>
            </a:r>
            <a:endParaRPr lang="en-US" sz="25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48FC2A-70F6-C656-C713-7EEACD626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371" y="953340"/>
            <a:ext cx="5705840" cy="332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0951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Analyse des clusters (review_score)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466F48EC-FB89-3E0F-4D1A-5CD13DAE99F6}"/>
              </a:ext>
            </a:extLst>
          </p:cNvPr>
          <p:cNvSpPr txBox="1">
            <a:spLocks/>
          </p:cNvSpPr>
          <p:nvPr/>
        </p:nvSpPr>
        <p:spPr>
          <a:xfrm>
            <a:off x="192496" y="4078957"/>
            <a:ext cx="8624455" cy="1520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4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 0 et 1 : </a:t>
            </a: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Clients plutôt satisfaits</a:t>
            </a:r>
          </a:p>
          <a:p>
            <a:pPr marL="133350" indent="0" algn="ctr"/>
            <a:r>
              <a:rPr lang="fr-FR" sz="24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 2 : </a:t>
            </a: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Clients moins satisfaits</a:t>
            </a:r>
          </a:p>
          <a:p>
            <a:pPr marL="133350" indent="0" algn="l"/>
            <a:endParaRPr lang="fr-FR" sz="27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8674" name="Picture 2">
            <a:extLst>
              <a:ext uri="{FF2B5EF4-FFF2-40B4-BE49-F238E27FC236}">
                <a16:creationId xmlns:a16="http://schemas.microsoft.com/office/drawing/2014/main" id="{FE36FE19-5FCE-F0EF-84BA-2C8E7196F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4" y="872561"/>
            <a:ext cx="8974931" cy="3021249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96896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Contrat de maintenance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466F48EC-FB89-3E0F-4D1A-5CD13DAE99F6}"/>
              </a:ext>
            </a:extLst>
          </p:cNvPr>
          <p:cNvSpPr txBox="1">
            <a:spLocks/>
          </p:cNvSpPr>
          <p:nvPr/>
        </p:nvSpPr>
        <p:spPr>
          <a:xfrm>
            <a:off x="199157" y="1091453"/>
            <a:ext cx="8731828" cy="1520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 sz="24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ARI = Adjusted Rand Index:</a:t>
            </a:r>
          </a:p>
          <a:p>
            <a:pPr marL="133350" indent="0" algn="ctr"/>
            <a:endParaRPr lang="fr-FR" sz="24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476250" indent="-342900" algn="l">
              <a:buFontTx/>
              <a:buChar char="-"/>
            </a:pP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Mesure la similarité entre deux clusterings</a:t>
            </a:r>
          </a:p>
          <a:p>
            <a:pPr marL="476250" indent="-342900" algn="l">
              <a:buFontTx/>
              <a:buChar char="-"/>
            </a:pP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Varie entre -1 (dissimilaires) et 1 (identiques)</a:t>
            </a:r>
          </a:p>
          <a:p>
            <a:pPr marL="476250" indent="-342900" algn="l">
              <a:buFontTx/>
              <a:buChar char="-"/>
            </a:pPr>
            <a:r>
              <a:rPr lang="fr-FR" sz="24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‘’Adjusted’’ -&gt; Ajuste la formule pour ne pas avoir de hasard</a:t>
            </a:r>
          </a:p>
          <a:p>
            <a:pPr marL="133350" indent="0" algn="l"/>
            <a:endParaRPr lang="fr-FR" sz="24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r>
              <a:rPr lang="fr-FR" i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Il sera utilisé pour comparer le clustering sur tout le dataset </a:t>
            </a:r>
          </a:p>
          <a:p>
            <a:pPr marL="133350" indent="0" algn="ctr"/>
            <a:r>
              <a:rPr lang="fr-FR" i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(1 -&gt; 602 jours) et un clustering effectué sur une tranche (1 –&gt; X jours)</a:t>
            </a:r>
          </a:p>
          <a:p>
            <a:pPr marL="133350" indent="0" algn="l"/>
            <a:endParaRPr lang="fr-FR" sz="24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endParaRPr lang="fr-FR" sz="27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3023853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Contrat de maintenance (ARI)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9698" name="Picture 2">
            <a:extLst>
              <a:ext uri="{FF2B5EF4-FFF2-40B4-BE49-F238E27FC236}">
                <a16:creationId xmlns:a16="http://schemas.microsoft.com/office/drawing/2014/main" id="{45F6EE27-C4C4-5F43-8D1A-59A2D64F49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18" y="1319318"/>
            <a:ext cx="4898592" cy="3173018"/>
          </a:xfrm>
          <a:prstGeom prst="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</p:pic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3E74418D-30E9-3923-077D-2DBD4C53D45E}"/>
              </a:ext>
            </a:extLst>
          </p:cNvPr>
          <p:cNvSpPr txBox="1">
            <a:spLocks/>
          </p:cNvSpPr>
          <p:nvPr/>
        </p:nvSpPr>
        <p:spPr>
          <a:xfrm>
            <a:off x="5171210" y="1319318"/>
            <a:ext cx="3792683" cy="1506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ctr"/>
            <a:r>
              <a:rPr lang="fr-FR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Aucune influence sur la qualité du clustering: </a:t>
            </a:r>
          </a:p>
          <a:p>
            <a:pPr marL="133350" indent="0" algn="ctr"/>
            <a:r>
              <a:rPr lang="fr-FR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&lt; 100 jours de retard</a:t>
            </a:r>
          </a:p>
          <a:p>
            <a:pPr marL="133350" indent="0" algn="ctr"/>
            <a:endParaRPr lang="fr-FR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r>
              <a:rPr lang="fr-FR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Influence faible:</a:t>
            </a:r>
          </a:p>
          <a:p>
            <a:pPr marL="133350" indent="0" algn="ctr"/>
            <a:r>
              <a:rPr lang="fr-FR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&lt; 275 jours de retard</a:t>
            </a:r>
          </a:p>
          <a:p>
            <a:pPr marL="133350" indent="0" algn="ctr"/>
            <a:endParaRPr lang="fr-FR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r>
              <a:rPr lang="fr-FR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Changement de paradigme:</a:t>
            </a:r>
          </a:p>
          <a:p>
            <a:pPr marL="133350" indent="0" algn="ctr"/>
            <a:r>
              <a:rPr lang="fr-FR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&gt; 275 jours de retard</a:t>
            </a:r>
          </a:p>
          <a:p>
            <a:pPr marL="133350" indent="0" algn="ctr"/>
            <a:endParaRPr lang="fr-FR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endParaRPr lang="fr-FR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ctr"/>
            <a:endParaRPr lang="fr-FR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3537156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Résumé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3E74418D-30E9-3923-077D-2DBD4C53D45E}"/>
              </a:ext>
            </a:extLst>
          </p:cNvPr>
          <p:cNvSpPr txBox="1">
            <a:spLocks/>
          </p:cNvSpPr>
          <p:nvPr/>
        </p:nvSpPr>
        <p:spPr>
          <a:xfrm>
            <a:off x="165820" y="1148604"/>
            <a:ext cx="8916265" cy="1506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590550" indent="-457200" algn="l">
              <a:buAutoNum type="arabicParenR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Effectuer un filtrage des clients ayant effectué une seule commande</a:t>
            </a:r>
          </a:p>
          <a:p>
            <a:pPr marL="590550" indent="-457200" algn="l">
              <a:buAutoNum type="arabicParenR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Clustering k-means (k = 3) sur les clients ayant effectué plus de 2 commandes</a:t>
            </a:r>
          </a:p>
          <a:p>
            <a:pPr marL="590550" indent="-457200" algn="l">
              <a:buAutoNum type="arabicParenR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On ne perd pas en qualité sur le clustering pour &lt; 100 jours de retard</a:t>
            </a:r>
          </a:p>
          <a:p>
            <a:pPr marL="590550" indent="-457200" algn="l">
              <a:buAutoNum type="arabicParenR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La qualité du clustering diminue légèrement pour &lt; 275 jours de retard</a:t>
            </a:r>
          </a:p>
          <a:p>
            <a:pPr marL="590550" indent="-457200" algn="l">
              <a:buAutoNum type="arabicParenR"/>
            </a:pP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La qualité du clustering est détruite pour &gt; 275 jours de retard</a:t>
            </a:r>
          </a:p>
          <a:p>
            <a:pPr marL="133350" indent="0" algn="ctr"/>
            <a:endParaRPr lang="fr-FR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32772" name="Picture 4">
            <a:extLst>
              <a:ext uri="{FF2B5EF4-FFF2-40B4-BE49-F238E27FC236}">
                <a16:creationId xmlns:a16="http://schemas.microsoft.com/office/drawing/2014/main" id="{39932FA3-9355-1C60-5904-39D27B23A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37" y="3188728"/>
            <a:ext cx="7779327" cy="1326267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6117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53;p39">
            <a:extLst>
              <a:ext uri="{FF2B5EF4-FFF2-40B4-BE49-F238E27FC236}">
                <a16:creationId xmlns:a16="http://schemas.microsoft.com/office/drawing/2014/main" id="{34AE4C3A-DB39-077C-22FE-AE87133600F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-6928" y="55418"/>
            <a:ext cx="8991600" cy="514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66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MERCI POUR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4096093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2</a:t>
            </a: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) Traitement des données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Dataset</a:t>
            </a:r>
            <a:r>
              <a:rPr lang="en-US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(115609 lignes – 40 colonnes)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10" name="Google Shape;392;p42">
            <a:extLst>
              <a:ext uri="{FF2B5EF4-FFF2-40B4-BE49-F238E27FC236}">
                <a16:creationId xmlns:a16="http://schemas.microsoft.com/office/drawing/2014/main" id="{AB76FB93-96AF-1B49-D3DB-922473C3E8E4}"/>
              </a:ext>
            </a:extLst>
          </p:cNvPr>
          <p:cNvSpPr txBox="1">
            <a:spLocks/>
          </p:cNvSpPr>
          <p:nvPr/>
        </p:nvSpPr>
        <p:spPr>
          <a:xfrm>
            <a:off x="124687" y="760154"/>
            <a:ext cx="8866909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9119237F-A123-EEC1-1C98-A134FE8AD1C1}"/>
              </a:ext>
            </a:extLst>
          </p:cNvPr>
          <p:cNvSpPr txBox="1">
            <a:spLocks/>
          </p:cNvSpPr>
          <p:nvPr/>
        </p:nvSpPr>
        <p:spPr>
          <a:xfrm>
            <a:off x="74580" y="787258"/>
            <a:ext cx="9130142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Commandes livrées avec succès uniquement: </a:t>
            </a:r>
            <a:r>
              <a:rPr lang="fr-FR" sz="2000" i="0">
                <a:solidFill>
                  <a:srgbClr val="92D050"/>
                </a:solidFill>
                <a:effectLst/>
                <a:latin typeface="Catamaran" panose="020B0604020202020204" charset="0"/>
                <a:cs typeface="Catamaran" panose="020B0604020202020204" charset="0"/>
                <a:sym typeface="Catamaran"/>
              </a:rPr>
              <a:t>L</a:t>
            </a:r>
            <a:r>
              <a:rPr lang="fr-FR" sz="2000">
                <a:solidFill>
                  <a:srgbClr val="92D05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(115609) -&gt; L(113210) 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 order_status » :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C(40) -&gt; C(39) </a:t>
            </a: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«review_comment_title » et «review_comment_message»  :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C(39) -&gt; C(37) </a:t>
            </a: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Peuvent être remplacés par «review_score»</a:t>
            </a: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Lignes possédant des NaN : </a:t>
            </a:r>
            <a:r>
              <a:rPr lang="fr-FR" sz="2000" i="0">
                <a:solidFill>
                  <a:srgbClr val="92D050"/>
                </a:solidFill>
                <a:effectLst/>
                <a:latin typeface="Catamaran" panose="020B0604020202020204" charset="0"/>
                <a:cs typeface="Catamaran" panose="020B0604020202020204" charset="0"/>
                <a:sym typeface="Catamaran"/>
              </a:rPr>
              <a:t>L</a:t>
            </a:r>
            <a:r>
              <a:rPr lang="fr-FR" sz="2000">
                <a:solidFill>
                  <a:srgbClr val="92D05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(113210) -&gt; L(113186) </a:t>
            </a: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8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«product_category_name»  -&gt; «product_category_name _english» </a:t>
            </a:r>
            <a:r>
              <a:rPr lang="fr-FR" sz="18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C(37) -&gt; C(36)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«customer_id»  -&gt; «customer_unique_id»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C(36) -&gt; C(35)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 payment_sequential» :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C(35) -&gt; C(34)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Lignes dupliquées : </a:t>
            </a:r>
            <a:r>
              <a:rPr lang="fr-FR" sz="2000" i="0">
                <a:solidFill>
                  <a:srgbClr val="92D050"/>
                </a:solidFill>
                <a:effectLst/>
                <a:latin typeface="Catamaran" panose="020B0604020202020204" charset="0"/>
                <a:cs typeface="Catamaran" panose="020B0604020202020204" charset="0"/>
                <a:sym typeface="Catamaran"/>
              </a:rPr>
              <a:t>L</a:t>
            </a:r>
            <a:r>
              <a:rPr lang="fr-FR" sz="2000">
                <a:solidFill>
                  <a:srgbClr val="92D05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(113186) -&gt; L(112542)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 order_item_id» :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C(34) -&gt; C(33) </a:t>
            </a:r>
          </a:p>
          <a:p>
            <a:pPr marL="133350" indent="0" algn="ctr"/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Peut être remplacé par «product_id»</a:t>
            </a:r>
            <a:endParaRPr lang="fr-FR" sz="2000">
              <a:solidFill>
                <a:srgbClr val="92D05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«order_approved_at» et «order_delivered_carrier_date»  :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C(33) -&gt; C(31) </a:t>
            </a: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>
              <a:solidFill>
                <a:srgbClr val="FFC00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92D05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endParaRPr lang="fr-FR" sz="20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endParaRPr lang="fr-FR" sz="20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047750" lvl="2" indent="0"/>
            <a:endParaRPr lang="fr-FR" sz="13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4108986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2</a:t>
            </a: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) Traitement des données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Dataset</a:t>
            </a:r>
            <a:r>
              <a:rPr lang="en-US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(115609 lignes – 40 colonnes)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10" name="Google Shape;392;p42">
            <a:extLst>
              <a:ext uri="{FF2B5EF4-FFF2-40B4-BE49-F238E27FC236}">
                <a16:creationId xmlns:a16="http://schemas.microsoft.com/office/drawing/2014/main" id="{AB76FB93-96AF-1B49-D3DB-922473C3E8E4}"/>
              </a:ext>
            </a:extLst>
          </p:cNvPr>
          <p:cNvSpPr txBox="1">
            <a:spLocks/>
          </p:cNvSpPr>
          <p:nvPr/>
        </p:nvSpPr>
        <p:spPr>
          <a:xfrm>
            <a:off x="124687" y="760154"/>
            <a:ext cx="8866909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9119237F-A123-EEC1-1C98-A134FE8AD1C1}"/>
              </a:ext>
            </a:extLst>
          </p:cNvPr>
          <p:cNvSpPr txBox="1">
            <a:spLocks/>
          </p:cNvSpPr>
          <p:nvPr/>
        </p:nvSpPr>
        <p:spPr>
          <a:xfrm>
            <a:off x="84971" y="687414"/>
            <a:ext cx="9130142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Transformation du format « datetime » en format « UNIX »</a:t>
            </a:r>
          </a:p>
          <a:p>
            <a:pPr marL="133350" indent="0" algn="ctr"/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« </a:t>
            </a:r>
            <a:r>
              <a:rPr lang="en-US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order_delivered_customer_date», </a:t>
            </a:r>
          </a:p>
          <a:p>
            <a:pPr marL="133350" indent="0" algn="ctr"/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«</a:t>
            </a:r>
            <a:r>
              <a:rPr lang="en-US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order_estimated_delivery_date» et </a:t>
            </a:r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« </a:t>
            </a:r>
            <a:r>
              <a:rPr lang="en-US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review_answer_timestamp»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Création colonne « delivery_lead_time 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C(31) -&gt; C(32) </a:t>
            </a:r>
          </a:p>
          <a:p>
            <a:pPr marL="133350" indent="0" algn="l"/>
            <a:r>
              <a:rPr lang="en-US" sz="19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delivery_lead_Time = order_estimated_delivery_date - order_delivered_customer_date</a:t>
            </a:r>
            <a:endParaRPr lang="fr-FR" sz="1900">
              <a:solidFill>
                <a:srgbClr val="FFC00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«order_estimated_delivery_date»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C(32) -&gt; C(31) </a:t>
            </a: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«shipping_limit_date»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C(31) -&gt; C(30) </a:t>
            </a: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«review_creation_date»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C(30) -&gt; C(29) </a:t>
            </a: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</a:rPr>
              <a:t>Plusieurs reviews pour une même commande </a:t>
            </a:r>
            <a:r>
              <a:rPr lang="fr-FR" sz="2000" i="0">
                <a:solidFill>
                  <a:srgbClr val="92D050"/>
                </a:solidFill>
                <a:effectLst/>
                <a:latin typeface="Catamaran" panose="020B0604020202020204" charset="0"/>
                <a:cs typeface="Catamaran" panose="020B0604020202020204" charset="0"/>
                <a:sym typeface="Catamaran"/>
              </a:rPr>
              <a:t>L</a:t>
            </a:r>
            <a:r>
              <a:rPr lang="fr-FR" sz="2000">
                <a:solidFill>
                  <a:srgbClr val="92D05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(112542) -&gt; L(99227) </a:t>
            </a:r>
            <a:endParaRPr lang="fr-FR" sz="2000">
              <a:solidFill>
                <a:srgbClr val="FFFFFF"/>
              </a:solidFill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On ne gardera que la review la plus récente</a:t>
            </a:r>
            <a:endParaRPr lang="fr-FR" sz="2000">
              <a:solidFill>
                <a:srgbClr val="FFC00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«review_answer_timestamp»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C(29) -&gt; C(28)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«product_name_lenght» et « product_description_lenght 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C(28) -&gt; C(26)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>
              <a:solidFill>
                <a:srgbClr val="FFC00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92D05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endParaRPr lang="fr-FR" sz="20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endParaRPr lang="fr-FR" sz="20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047750" lvl="2" indent="0"/>
            <a:endParaRPr lang="fr-FR" sz="13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535559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2</a:t>
            </a: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) Traitement des données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Dataset</a:t>
            </a:r>
            <a:r>
              <a:rPr lang="en-US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(115609 lignes – 40 colonnes)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10" name="Google Shape;392;p42">
            <a:extLst>
              <a:ext uri="{FF2B5EF4-FFF2-40B4-BE49-F238E27FC236}">
                <a16:creationId xmlns:a16="http://schemas.microsoft.com/office/drawing/2014/main" id="{AB76FB93-96AF-1B49-D3DB-922473C3E8E4}"/>
              </a:ext>
            </a:extLst>
          </p:cNvPr>
          <p:cNvSpPr txBox="1">
            <a:spLocks/>
          </p:cNvSpPr>
          <p:nvPr/>
        </p:nvSpPr>
        <p:spPr>
          <a:xfrm>
            <a:off x="124687" y="760154"/>
            <a:ext cx="8866909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9119237F-A123-EEC1-1C98-A134FE8AD1C1}"/>
              </a:ext>
            </a:extLst>
          </p:cNvPr>
          <p:cNvSpPr txBox="1">
            <a:spLocks/>
          </p:cNvSpPr>
          <p:nvPr/>
        </p:nvSpPr>
        <p:spPr>
          <a:xfrm>
            <a:off x="24245" y="1514006"/>
            <a:ext cx="5069239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l"/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133350" indent="0" algn="l"/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One-hot encoding sur certaines colonnes:</a:t>
            </a:r>
          </a:p>
          <a:p>
            <a:pPr marL="476250" indent="-342900" algn="l">
              <a:buFontTx/>
              <a:buChar char="-"/>
            </a:pPr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« </a:t>
            </a:r>
            <a:r>
              <a:rPr lang="en-US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product_category_name_English» </a:t>
            </a:r>
          </a:p>
          <a:p>
            <a:pPr marL="476250" indent="-342900" algn="l">
              <a:buFontTx/>
              <a:buChar char="-"/>
            </a:pPr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« customer_state »</a:t>
            </a:r>
          </a:p>
          <a:p>
            <a:pPr marL="476250" indent="-342900" algn="l">
              <a:buFontTx/>
              <a:buChar char="-"/>
            </a:pPr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« seller_state »</a:t>
            </a:r>
          </a:p>
          <a:p>
            <a:pPr marL="476250" indent="-342900" algn="l">
              <a:buFontTx/>
              <a:buChar char="-"/>
            </a:pPr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« payment_type »</a:t>
            </a:r>
          </a:p>
          <a:p>
            <a:pPr marL="476250" indent="-342900" algn="l">
              <a:buFontTx/>
              <a:buChar char="-"/>
            </a:pPr>
            <a:endParaRPr lang="fr-FR" sz="2000" b="0" i="1">
              <a:solidFill>
                <a:srgbClr val="FFFFFF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marL="133350" indent="0" algn="ctr"/>
            <a:r>
              <a:rPr lang="fr-FR" sz="36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C(26) -&gt; C(141)</a:t>
            </a:r>
          </a:p>
          <a:p>
            <a:pPr marL="133350" indent="0" algn="l"/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l"/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>
              <a:solidFill>
                <a:srgbClr val="FFC00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92D05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endParaRPr lang="fr-FR" sz="20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endParaRPr lang="fr-FR" sz="20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047750" lvl="2" indent="0"/>
            <a:endParaRPr lang="fr-FR" sz="13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1F81F95-E3C9-1C31-1BE4-1E3668A38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4714" y="1583620"/>
            <a:ext cx="3681745" cy="2695177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3512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2</a:t>
            </a: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) Traitement des données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Dataset</a:t>
            </a:r>
            <a:r>
              <a:rPr lang="en-US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(115609 lignes – 40 colonnes)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10" name="Google Shape;392;p42">
            <a:extLst>
              <a:ext uri="{FF2B5EF4-FFF2-40B4-BE49-F238E27FC236}">
                <a16:creationId xmlns:a16="http://schemas.microsoft.com/office/drawing/2014/main" id="{AB76FB93-96AF-1B49-D3DB-922473C3E8E4}"/>
              </a:ext>
            </a:extLst>
          </p:cNvPr>
          <p:cNvSpPr txBox="1">
            <a:spLocks/>
          </p:cNvSpPr>
          <p:nvPr/>
        </p:nvSpPr>
        <p:spPr>
          <a:xfrm>
            <a:off x="124687" y="760154"/>
            <a:ext cx="8866909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9119237F-A123-EEC1-1C98-A134FE8AD1C1}"/>
              </a:ext>
            </a:extLst>
          </p:cNvPr>
          <p:cNvSpPr txBox="1">
            <a:spLocks/>
          </p:cNvSpPr>
          <p:nvPr/>
        </p:nvSpPr>
        <p:spPr>
          <a:xfrm>
            <a:off x="57262" y="620399"/>
            <a:ext cx="9130142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«review_id» et « seller_id»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C(141) -&gt; C(139)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9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Regroupement des lignes par « product_id » et « order_id » </a:t>
            </a:r>
            <a:r>
              <a:rPr lang="fr-FR" sz="1900" i="0">
                <a:solidFill>
                  <a:srgbClr val="92D050"/>
                </a:solidFill>
                <a:effectLst/>
                <a:latin typeface="Catamaran" panose="020B0604020202020204" charset="0"/>
                <a:cs typeface="Catamaran" panose="020B0604020202020204" charset="0"/>
                <a:sym typeface="Catamaran"/>
              </a:rPr>
              <a:t>L</a:t>
            </a:r>
            <a:r>
              <a:rPr lang="fr-FR" sz="1900">
                <a:solidFill>
                  <a:srgbClr val="92D05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(99227) -&gt; L(91459) </a:t>
            </a:r>
            <a:endParaRPr lang="fr-FR" sz="1900">
              <a:solidFill>
                <a:srgbClr val="FFC00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marL="133350" indent="0" algn="ctr"/>
            <a:r>
              <a:rPr lang="fr-FR" sz="19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Un client peut avoir plusieurs commandes et avoir acheté plusieurs produits</a:t>
            </a:r>
            <a:endParaRPr lang="fr-FR" sz="1900">
              <a:solidFill>
                <a:srgbClr val="FFC00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«product_id» et «order_id»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C(139) -&gt; C(137) </a:t>
            </a: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Colonnes R F M (Recency, frequency et monetary_value)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 C(137) -&gt; C(140) </a:t>
            </a:r>
          </a:p>
          <a:p>
            <a:pPr marL="133350" indent="0" algn="ctr"/>
            <a:r>
              <a:rPr lang="fr-FR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Vont servir pour la Segmentation RFM</a:t>
            </a:r>
            <a:endParaRPr lang="fr-FR" sz="2000">
              <a:solidFill>
                <a:srgbClr val="FFC00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Lignes ne respectant pas une certaine condition </a:t>
            </a:r>
            <a:r>
              <a:rPr lang="fr-FR" sz="2000" i="0">
                <a:solidFill>
                  <a:srgbClr val="92D050"/>
                </a:solidFill>
                <a:effectLst/>
                <a:latin typeface="Catamaran" panose="020B0604020202020204" charset="0"/>
                <a:cs typeface="Catamaran" panose="020B0604020202020204" charset="0"/>
                <a:sym typeface="Catamaran"/>
              </a:rPr>
              <a:t>L</a:t>
            </a:r>
            <a:r>
              <a:rPr lang="fr-FR" sz="2000">
                <a:solidFill>
                  <a:srgbClr val="92D05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(91459) -&gt; L(82163) </a:t>
            </a:r>
          </a:p>
          <a:p>
            <a:pPr marL="133350" indent="0" algn="ctr"/>
            <a:r>
              <a:rPr lang="en-US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payment_value = price + freight_value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 payment_value» -&gt; « monetary_value » </a:t>
            </a:r>
            <a:r>
              <a:rPr lang="fr-FR" sz="2000">
                <a:solidFill>
                  <a:srgbClr val="FFC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C(140) -&gt; C(139) </a:t>
            </a: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000" i="0">
                <a:solidFill>
                  <a:srgbClr val="FFFFFF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« freight_value» -&gt; « freight_value_percentage » </a:t>
            </a:r>
          </a:p>
          <a:p>
            <a:pPr marL="133350" indent="0" algn="ctr"/>
            <a:r>
              <a:rPr lang="en-US" sz="2000" b="0" i="1">
                <a:solidFill>
                  <a:srgbClr val="FFFFFF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freight_value_percentage = (freight_value)/(price)*100</a:t>
            </a:r>
          </a:p>
          <a:p>
            <a:pPr marL="133350" indent="0" algn="ctr"/>
            <a:endParaRPr lang="en-US" sz="2000" b="0" i="1">
              <a:solidFill>
                <a:srgbClr val="FFFFFF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marL="133350" indent="0" algn="ctr"/>
            <a:r>
              <a:rPr lang="en-US" sz="2000" i="1">
                <a:solidFill>
                  <a:srgbClr val="FF0000"/>
                </a:solidFill>
                <a:latin typeface="Catamaran" panose="020B0604020202020204" charset="0"/>
                <a:cs typeface="Catamaran" panose="020B0604020202020204" charset="0"/>
                <a:sym typeface="Catamaran"/>
              </a:rPr>
              <a:t>115609 lignes + 40 colonnes -&gt; 82163 lignes + 139 colonnes</a:t>
            </a:r>
          </a:p>
          <a:p>
            <a:pPr marL="133350" indent="0" algn="ctr"/>
            <a:endParaRPr lang="en-US" sz="2000" b="0" i="1">
              <a:solidFill>
                <a:srgbClr val="FFFFFF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marL="133350" indent="0" algn="ctr"/>
            <a:endParaRPr lang="en-US" sz="2000" b="0" i="1">
              <a:solidFill>
                <a:srgbClr val="FFFFFF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marL="133350" indent="0" algn="ctr"/>
            <a:endParaRPr lang="en-US" sz="2000" b="0" i="1">
              <a:solidFill>
                <a:srgbClr val="FFFFFF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FFC00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b="0" i="1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>
              <a:solidFill>
                <a:srgbClr val="FFC000"/>
              </a:solidFill>
              <a:latin typeface="Catamaran" panose="020B0604020202020204" charset="0"/>
              <a:cs typeface="Catamaran" panose="020B0604020202020204" charset="0"/>
              <a:sym typeface="Catamaran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fr-FR" sz="2000" i="0">
              <a:solidFill>
                <a:srgbClr val="92D050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endParaRPr lang="fr-FR" sz="20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33350" indent="0" algn="ctr"/>
            <a:endParaRPr lang="fr-FR" sz="20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1047750" lvl="2" indent="0"/>
            <a:endParaRPr lang="fr-FR" sz="1300" i="0">
              <a:solidFill>
                <a:srgbClr val="FFFFFF"/>
              </a:solidFill>
              <a:effectLst/>
              <a:latin typeface="Catamaran" panose="020B0604020202020204" charset="0"/>
              <a:cs typeface="Catamaran" panose="020B0604020202020204" charset="0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864114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2</a:t>
            </a: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) Traitement des données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Les features restantes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10" name="Google Shape;392;p42">
            <a:extLst>
              <a:ext uri="{FF2B5EF4-FFF2-40B4-BE49-F238E27FC236}">
                <a16:creationId xmlns:a16="http://schemas.microsoft.com/office/drawing/2014/main" id="{AB76FB93-96AF-1B49-D3DB-922473C3E8E4}"/>
              </a:ext>
            </a:extLst>
          </p:cNvPr>
          <p:cNvSpPr txBox="1">
            <a:spLocks/>
          </p:cNvSpPr>
          <p:nvPr/>
        </p:nvSpPr>
        <p:spPr>
          <a:xfrm>
            <a:off x="124687" y="760154"/>
            <a:ext cx="8866909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F5B51AF8-8296-429C-1519-DC444B979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618" y="1062853"/>
            <a:ext cx="7086600" cy="3619579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8337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>
                <a:solidFill>
                  <a:srgbClr val="0FE0E0"/>
                </a:solidFill>
              </a:rPr>
              <a:t>3) Analyses et conclusion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2224DC14-E92C-0F30-159F-0A7398DE8C18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Segmentation RFM (présentation)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10" name="Google Shape;392;p42">
            <a:extLst>
              <a:ext uri="{FF2B5EF4-FFF2-40B4-BE49-F238E27FC236}">
                <a16:creationId xmlns:a16="http://schemas.microsoft.com/office/drawing/2014/main" id="{AB76FB93-96AF-1B49-D3DB-922473C3E8E4}"/>
              </a:ext>
            </a:extLst>
          </p:cNvPr>
          <p:cNvSpPr txBox="1">
            <a:spLocks/>
          </p:cNvSpPr>
          <p:nvPr/>
        </p:nvSpPr>
        <p:spPr>
          <a:xfrm>
            <a:off x="124687" y="760154"/>
            <a:ext cx="8866909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B82658FC-83B3-189A-87E7-23323EA37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036" y="1139537"/>
            <a:ext cx="6254632" cy="23368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0464F833-C22E-BCD5-A07E-37529AA012C2}"/>
              </a:ext>
            </a:extLst>
          </p:cNvPr>
          <p:cNvSpPr txBox="1">
            <a:spLocks/>
          </p:cNvSpPr>
          <p:nvPr/>
        </p:nvSpPr>
        <p:spPr>
          <a:xfrm>
            <a:off x="1208809" y="3776940"/>
            <a:ext cx="6646719" cy="1212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133350" indent="0" algn="l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recency: </a:t>
            </a: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Nombre de jours depuis le dernier achat du client</a:t>
            </a:r>
          </a:p>
          <a:p>
            <a:pPr marL="133350" indent="0" algn="l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frequency: </a:t>
            </a: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Nombre de fois qu’un client a effectué un achat</a:t>
            </a:r>
          </a:p>
          <a:p>
            <a:pPr marL="133350" indent="0" algn="l"/>
            <a:r>
              <a:rPr lang="fr-FR" sz="200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monetary_value: </a:t>
            </a:r>
            <a:r>
              <a:rPr lang="fr-FR" sz="2000" b="0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Montant total dépensé par le client</a:t>
            </a: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4001776564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 &amp; Mathematics Major for College: Data Management Technology by Slidesgo">
  <a:themeElements>
    <a:clrScheme name="Simple Light">
      <a:dk1>
        <a:srgbClr val="161616"/>
      </a:dk1>
      <a:lt1>
        <a:srgbClr val="FFFFFF"/>
      </a:lt1>
      <a:dk2>
        <a:srgbClr val="0D008E"/>
      </a:dk2>
      <a:lt2>
        <a:srgbClr val="0FE0E0"/>
      </a:lt2>
      <a:accent1>
        <a:srgbClr val="2C4ED7"/>
      </a:accent1>
      <a:accent2>
        <a:srgbClr val="50FFB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3698</TotalTime>
  <Words>2032</Words>
  <Application>Microsoft Office PowerPoint</Application>
  <PresentationFormat>On-screen Show (16:9)</PresentationFormat>
  <Paragraphs>310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Quantico</vt:lpstr>
      <vt:lpstr>Teko</vt:lpstr>
      <vt:lpstr>Arial</vt:lpstr>
      <vt:lpstr>Catamaran</vt:lpstr>
      <vt:lpstr>Bebas Neue</vt:lpstr>
      <vt:lpstr>Computer Science &amp; Mathematics Major for College: Data Management Technology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SCIENCE &amp; MATHEMATICS MAJOR FOR COLLEGE:</dc:title>
  <dc:creator>Utilisateur</dc:creator>
  <cp:lastModifiedBy>badis ghoubali</cp:lastModifiedBy>
  <cp:revision>320</cp:revision>
  <dcterms:modified xsi:type="dcterms:W3CDTF">2023-07-31T02:00:24Z</dcterms:modified>
</cp:coreProperties>
</file>